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69"/>
  </p:notesMasterIdLst>
  <p:sldIdLst>
    <p:sldId id="303" r:id="rId6"/>
    <p:sldId id="264" r:id="rId7"/>
    <p:sldId id="432" r:id="rId8"/>
    <p:sldId id="424" r:id="rId9"/>
    <p:sldId id="439" r:id="rId10"/>
    <p:sldId id="396" r:id="rId11"/>
    <p:sldId id="307" r:id="rId12"/>
    <p:sldId id="453" r:id="rId13"/>
    <p:sldId id="317" r:id="rId14"/>
    <p:sldId id="270" r:id="rId15"/>
    <p:sldId id="454" r:id="rId16"/>
    <p:sldId id="455" r:id="rId17"/>
    <p:sldId id="441" r:id="rId18"/>
    <p:sldId id="318" r:id="rId19"/>
    <p:sldId id="397" r:id="rId20"/>
    <p:sldId id="276" r:id="rId21"/>
    <p:sldId id="347" r:id="rId22"/>
    <p:sldId id="443" r:id="rId23"/>
    <p:sldId id="316" r:id="rId24"/>
    <p:sldId id="284" r:id="rId25"/>
    <p:sldId id="444" r:id="rId26"/>
    <p:sldId id="445" r:id="rId27"/>
    <p:sldId id="446" r:id="rId28"/>
    <p:sldId id="447" r:id="rId29"/>
    <p:sldId id="385" r:id="rId30"/>
    <p:sldId id="356" r:id="rId31"/>
    <p:sldId id="350" r:id="rId32"/>
    <p:sldId id="352" r:id="rId33"/>
    <p:sldId id="382" r:id="rId34"/>
    <p:sldId id="354" r:id="rId35"/>
    <p:sldId id="383" r:id="rId36"/>
    <p:sldId id="355" r:id="rId37"/>
    <p:sldId id="427" r:id="rId38"/>
    <p:sldId id="390" r:id="rId39"/>
    <p:sldId id="387" r:id="rId40"/>
    <p:sldId id="400" r:id="rId41"/>
    <p:sldId id="450" r:id="rId42"/>
    <p:sldId id="437" r:id="rId43"/>
    <p:sldId id="438" r:id="rId44"/>
    <p:sldId id="384" r:id="rId45"/>
    <p:sldId id="398" r:id="rId46"/>
    <p:sldId id="376" r:id="rId47"/>
    <p:sldId id="448" r:id="rId48"/>
    <p:sldId id="449" r:id="rId49"/>
    <p:sldId id="414" r:id="rId50"/>
    <p:sldId id="422" r:id="rId51"/>
    <p:sldId id="421" r:id="rId52"/>
    <p:sldId id="415" r:id="rId53"/>
    <p:sldId id="416" r:id="rId54"/>
    <p:sldId id="417" r:id="rId55"/>
    <p:sldId id="418" r:id="rId56"/>
    <p:sldId id="419" r:id="rId57"/>
    <p:sldId id="420" r:id="rId58"/>
    <p:sldId id="423" r:id="rId59"/>
    <p:sldId id="395" r:id="rId60"/>
    <p:sldId id="393" r:id="rId61"/>
    <p:sldId id="367" r:id="rId62"/>
    <p:sldId id="361" r:id="rId63"/>
    <p:sldId id="407" r:id="rId64"/>
    <p:sldId id="405" r:id="rId65"/>
    <p:sldId id="369" r:id="rId66"/>
    <p:sldId id="434" r:id="rId67"/>
    <p:sldId id="433" r:id="rId68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2" autoAdjust="0"/>
    <p:restoredTop sz="97744" autoAdjust="0"/>
  </p:normalViewPr>
  <p:slideViewPr>
    <p:cSldViewPr>
      <p:cViewPr varScale="1">
        <p:scale>
          <a:sx n="76" d="100"/>
          <a:sy n="76" d="100"/>
        </p:scale>
        <p:origin x="-17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0.0542359288422285"/>
          <c:w val="0.784828740157481"/>
          <c:h val="0.630709755030623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0.0</c:v>
                </c:pt>
                <c:pt idx="1">
                  <c:v>5.5</c:v>
                </c:pt>
                <c:pt idx="2">
                  <c:v>7.0</c:v>
                </c:pt>
                <c:pt idx="3">
                  <c:v>12.0</c:v>
                </c:pt>
                <c:pt idx="4">
                  <c:v>16.5</c:v>
                </c:pt>
                <c:pt idx="5">
                  <c:v>28.0</c:v>
                </c:pt>
                <c:pt idx="6">
                  <c:v>32.0</c:v>
                </c:pt>
                <c:pt idx="7">
                  <c:v>38.0</c:v>
                </c:pt>
                <c:pt idx="8">
                  <c:v>42.5</c:v>
                </c:pt>
                <c:pt idx="9">
                  <c:v>45.0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60.0</c:v>
                </c:pt>
                <c:pt idx="14">
                  <c:v>60.5</c:v>
                </c:pt>
                <c:pt idx="15">
                  <c:v>68.5</c:v>
                </c:pt>
                <c:pt idx="16">
                  <c:v>75.0</c:v>
                </c:pt>
                <c:pt idx="17">
                  <c:v>82.0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7.843999999999998</c:v>
                </c:pt>
                <c:pt idx="1">
                  <c:v>8.374</c:v>
                </c:pt>
                <c:pt idx="2">
                  <c:v>7.313999999999996</c:v>
                </c:pt>
                <c:pt idx="3">
                  <c:v>8.374</c:v>
                </c:pt>
                <c:pt idx="4">
                  <c:v>8.904000000000003</c:v>
                </c:pt>
                <c:pt idx="5">
                  <c:v>9.116000000000001</c:v>
                </c:pt>
                <c:pt idx="6">
                  <c:v>5.3</c:v>
                </c:pt>
                <c:pt idx="7">
                  <c:v>6.677999999999995</c:v>
                </c:pt>
                <c:pt idx="8">
                  <c:v>6.996</c:v>
                </c:pt>
                <c:pt idx="9">
                  <c:v>7.313999999999996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7.313999999999996</c:v>
                </c:pt>
                <c:pt idx="14">
                  <c:v>6.042</c:v>
                </c:pt>
                <c:pt idx="15">
                  <c:v>7.525999999999986</c:v>
                </c:pt>
                <c:pt idx="16">
                  <c:v>7.632</c:v>
                </c:pt>
                <c:pt idx="17">
                  <c:v>1.59</c:v>
                </c:pt>
                <c:pt idx="18">
                  <c:v>1.165999999999992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5153160"/>
        <c:axId val="-2105166472"/>
      </c:scatterChart>
      <c:valAx>
        <c:axId val="-2105153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05166472"/>
        <c:crosses val="autoZero"/>
        <c:crossBetween val="midCat"/>
        <c:majorUnit val="5.0"/>
      </c:valAx>
      <c:valAx>
        <c:axId val="-21051664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0515316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7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24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43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21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07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01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087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1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530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26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05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957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117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5406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529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5310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283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152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019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78584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005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512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3112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652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39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19/10/16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19/10/16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19/10/16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7F5D353-6923-0747-B338-5D85DD2F8BF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19/10/16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2988557-CBE2-1B4D-A7F3-788EF08DD93E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19/10/16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34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microsoft.com/office/2007/relationships/media" Target="file:///\\almf\almf\group\ALMFstuff\courses\Practical_ImageJ_Everything\rotation_bead_p_open.avi" TargetMode="External"/><Relationship Id="rId2" Type="http://schemas.openxmlformats.org/officeDocument/2006/relationships/video" Target="file:///\\almf\almf\group\ALMFstuff\courses\Practical_ImageJ_Everything\rotation_bead_p_open.av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microsoft.com/office/2007/relationships/media" Target="file:///\\almf\almf\group\ALMFstuff\courses\Practical_ImageJ_Everything\zebrafish_wholefish_neurons.avi" TargetMode="External"/><Relationship Id="rId2" Type="http://schemas.openxmlformats.org/officeDocument/2006/relationships/video" Target="file:///\\almf\almf\group\ALMFstuff\courses\Practical_ImageJ_Everything\zebrafish_wholefish_neurons.avi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Relationship Id="rId3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microsoft.com/office/2007/relationships/media" Target="file:///\\almf\almf\group\ALMFstuff\courses\Practical_ImageJ_Everything\gfp-tubulin_tirf.avi" TargetMode="External"/><Relationship Id="rId2" Type="http://schemas.openxmlformats.org/officeDocument/2006/relationships/video" Target="file:///\\almf\almf\group\ALMFstuff\courses\Practical_ImageJ_Everything\gfp-tubulin_tirf.a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753" y="1371600"/>
            <a:ext cx="5322047" cy="2560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61722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Measuring signal to noise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343400"/>
            <a:ext cx="6400800" cy="1524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Signal to Noise = </a:t>
            </a:r>
            <a:b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(Mean(Object)- Mean(BG)) / </a:t>
            </a:r>
            <a:r>
              <a:rPr lang="en-US" sz="2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Sqrt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Sdev</a:t>
            </a:r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(Object)^2+Sdev(BG)^2)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Nucleus 1: 4.7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Nucleus 2: 2.0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53400" y="30480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010400" y="1981200"/>
            <a:ext cx="1438" cy="1329906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24600" y="24384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1737" y="2438400"/>
            <a:ext cx="71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BG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76439"/>
            <a:ext cx="2133600" cy="210496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295400" y="2057400"/>
            <a:ext cx="838200" cy="1143000"/>
          </a:xfrm>
          <a:prstGeom prst="straightConnector1">
            <a:avLst/>
          </a:prstGeom>
          <a:ln w="28575">
            <a:solidFill>
              <a:srgbClr val="4F81BD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629400" y="1752600"/>
            <a:ext cx="0" cy="38100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91200" y="1563469"/>
            <a:ext cx="73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257800" y="2590800"/>
            <a:ext cx="0" cy="570131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76800" y="1981200"/>
            <a:ext cx="73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Signal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Noise</a:t>
            </a:r>
            <a:endParaRPr lang="en-US" sz="1800" b="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200" y="2438400"/>
            <a:ext cx="110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Nucleus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00200" y="2057400"/>
            <a:ext cx="110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0000"/>
                </a:solidFill>
                <a:latin typeface="Calibri"/>
              </a:rPr>
              <a:t>Nucleus 2</a:t>
            </a:r>
          </a:p>
        </p:txBody>
      </p:sp>
    </p:spTree>
    <p:extLst>
      <p:ext uri="{BB962C8B-B14F-4D97-AF65-F5344CB8AC3E}">
        <p14:creationId xmlns:p14="http://schemas.microsoft.com/office/powerpoint/2010/main" val="221103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6040437" cy="2209800"/>
          </a:xfrm>
        </p:spPr>
        <p:txBody>
          <a:bodyPr>
            <a:noAutofit/>
          </a:bodyPr>
          <a:lstStyle/>
          <a:p>
            <a:pPr eaLnBrk="1" hangingPunct="1"/>
            <a:r>
              <a:rPr lang="en-US" sz="1800" dirty="0"/>
              <a:t>[File &gt; Open] “../signal-to-noise/h2b-mcherry.tif”</a:t>
            </a:r>
          </a:p>
          <a:p>
            <a:pPr eaLnBrk="1" hangingPunct="1"/>
            <a:r>
              <a:rPr lang="en-US" sz="1800" dirty="0"/>
              <a:t>[Analyze &gt; Set Measurements]</a:t>
            </a:r>
            <a:br>
              <a:rPr lang="en-US" sz="1800" dirty="0"/>
            </a:br>
            <a:r>
              <a:rPr lang="en-US" sz="1800" dirty="0"/>
              <a:t>“Mean gray value”, “Standard deviation”</a:t>
            </a:r>
          </a:p>
          <a:p>
            <a:pPr eaLnBrk="1" hangingPunct="1"/>
            <a:r>
              <a:rPr lang="en-US" sz="1800" dirty="0"/>
              <a:t>D</a:t>
            </a:r>
            <a:r>
              <a:rPr lang="en-US" sz="1800" dirty="0" smtClean="0"/>
              <a:t>raw region as </a:t>
            </a:r>
            <a:r>
              <a:rPr lang="en-US" sz="1800" dirty="0"/>
              <a:t>shown </a:t>
            </a:r>
            <a:r>
              <a:rPr lang="en-US" sz="1800" dirty="0" smtClean="0"/>
              <a:t>using the “Oval Selection”</a:t>
            </a:r>
          </a:p>
          <a:p>
            <a:pPr eaLnBrk="1" hangingPunct="1"/>
            <a:r>
              <a:rPr lang="en-US" sz="1800" dirty="0" smtClean="0"/>
              <a:t>Save region [Analyze&gt;Tools&gt;ROI Manager&gt;Add]</a:t>
            </a:r>
            <a:endParaRPr lang="en-US" sz="1800" dirty="0"/>
          </a:p>
          <a:p>
            <a:pPr eaLnBrk="1" hangingPunct="1"/>
            <a:r>
              <a:rPr lang="en-US" sz="1800" dirty="0"/>
              <a:t>N</a:t>
            </a:r>
            <a:r>
              <a:rPr lang="en-US" sz="1800" dirty="0" smtClean="0"/>
              <a:t>ame region [</a:t>
            </a:r>
            <a:r>
              <a:rPr lang="en-US" sz="1800" dirty="0"/>
              <a:t>Analyze&gt;Tools&gt;ROI Manager</a:t>
            </a:r>
            <a:r>
              <a:rPr lang="en-US" sz="1800" dirty="0" smtClean="0"/>
              <a:t>&gt;Rename]</a:t>
            </a:r>
            <a:endParaRPr lang="en-US" sz="1800" b="1" i="1" dirty="0"/>
          </a:p>
          <a:p>
            <a:pPr eaLnBrk="1" hangingPunct="1"/>
            <a:r>
              <a:rPr lang="en-US" sz="1800" dirty="0" smtClean="0"/>
              <a:t>Select </a:t>
            </a:r>
            <a:r>
              <a:rPr lang="en-US" sz="1800" dirty="0"/>
              <a:t>all regions and </a:t>
            </a:r>
            <a:r>
              <a:rPr lang="en-US" sz="1800" dirty="0" smtClean="0"/>
              <a:t>measure [ROI Manager&gt;Measure]</a:t>
            </a:r>
          </a:p>
          <a:p>
            <a:pPr eaLnBrk="1" hangingPunct="1"/>
            <a:r>
              <a:rPr lang="en-US" sz="1800" dirty="0" smtClean="0"/>
              <a:t>Apply formula to measure a S/N ratio: </a:t>
            </a:r>
            <a:br>
              <a:rPr lang="en-US" sz="1800" dirty="0" smtClean="0"/>
            </a:br>
            <a:r>
              <a:rPr lang="en-US" sz="1800" dirty="0" smtClean="0"/>
              <a:t>[Mean(Signal)-Mean(BG)] /</a:t>
            </a:r>
            <a:br>
              <a:rPr lang="en-US" sz="1800" dirty="0" smtClean="0"/>
            </a:br>
            <a:r>
              <a:rPr lang="en-US" sz="1800" dirty="0" err="1" smtClean="0"/>
              <a:t>Sqrt</a:t>
            </a:r>
            <a:r>
              <a:rPr lang="en-US" sz="1800" dirty="0" smtClean="0"/>
              <a:t>[</a:t>
            </a:r>
            <a:r>
              <a:rPr lang="en-US" sz="1800" dirty="0" err="1" smtClean="0"/>
              <a:t>Sdev</a:t>
            </a:r>
            <a:r>
              <a:rPr lang="en-US" sz="1800" dirty="0" smtClean="0"/>
              <a:t>(Signal)^2 + </a:t>
            </a:r>
            <a:r>
              <a:rPr lang="en-US" sz="1800" dirty="0" err="1" smtClean="0"/>
              <a:t>Sdev</a:t>
            </a:r>
            <a:r>
              <a:rPr lang="en-US" sz="1800" dirty="0" smtClean="0"/>
              <a:t>(BG)^2]</a:t>
            </a:r>
            <a:endParaRPr lang="en-US" sz="1800" dirty="0"/>
          </a:p>
          <a:p>
            <a:pPr eaLnBrk="1" hangingPunct="1">
              <a:buFontTx/>
              <a:buChar char="-"/>
              <a:defRPr/>
            </a:pPr>
            <a:endParaRPr lang="en-US" sz="1800" dirty="0" smtClean="0"/>
          </a:p>
          <a:p>
            <a:pPr eaLnBrk="1" hangingPunct="1">
              <a:buFontTx/>
              <a:buChar char="-"/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Measure signal to noise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24000"/>
            <a:ext cx="2133600" cy="21049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848600" y="2667000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01000" y="2257361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20000" y="2286000"/>
            <a:ext cx="304800" cy="3048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6-10-18 at 10.42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2400"/>
            <a:ext cx="1701800" cy="1231900"/>
          </a:xfrm>
          <a:prstGeom prst="rect">
            <a:avLst/>
          </a:prstGeom>
        </p:spPr>
      </p:pic>
      <p:pic>
        <p:nvPicPr>
          <p:cNvPr id="18" name="Picture 17" descr="Screen Shot 2016-10-18 at 10.52.5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648200"/>
            <a:ext cx="4800600" cy="1054100"/>
          </a:xfrm>
          <a:prstGeom prst="rect">
            <a:avLst/>
          </a:prstGeom>
        </p:spPr>
      </p:pic>
      <p:pic>
        <p:nvPicPr>
          <p:cNvPr id="19" name="Picture 18" descr="Screen Shot 2016-10-18 at 10.55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038600"/>
            <a:ext cx="3454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85081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multi-color/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“../bit-conversion/16bit.tif”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smtClean="0">
                <a:solidFill>
                  <a:srgbClr val="000000"/>
                </a:solidFill>
              </a:rPr>
              <a:t>bit-conversion/16bit.tif”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../dynamic-range/</a:t>
            </a:r>
            <a:r>
              <a:rPr lang="en-US" sz="1600" dirty="0" err="1" smtClean="0">
                <a:solidFill>
                  <a:srgbClr val="000000"/>
                </a:solidFill>
              </a:rPr>
              <a:t>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http://</a:t>
            </a:r>
            <a:r>
              <a:rPr lang="en-US" dirty="0" smtClean="0"/>
              <a:t>fiji.sc/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906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Image data inspection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228600" y="9906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</a:t>
            </a:r>
            <a:r>
              <a:rPr lang="en-US" sz="1800" b="1" dirty="0" smtClean="0"/>
              <a:t>/image-inspection/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324600" y="1643063"/>
            <a:ext cx="1143000" cy="414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 dirty="0" err="1">
                <a:solidFill>
                  <a:srgbClr val="00B050"/>
                </a:solidFill>
              </a:rPr>
              <a:t>n</a:t>
            </a:r>
            <a:r>
              <a:rPr lang="en-US" sz="1600" dirty="0" err="1" smtClean="0">
                <a:solidFill>
                  <a:srgbClr val="00B050"/>
                </a:solidFill>
              </a:rPr>
              <a:t>o_problem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70C0"/>
                </a:solidFill>
              </a:rPr>
              <a:t>high_offset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low_offset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 dirty="0" err="1">
                <a:solidFill>
                  <a:srgbClr val="FFC000"/>
                </a:solidFill>
              </a:rPr>
              <a:t>low_dynamic_range</a:t>
            </a:r>
            <a:r>
              <a:rPr lang="en-US" sz="1600" dirty="0">
                <a:solidFill>
                  <a:srgbClr val="000000"/>
                </a:solidFill>
              </a:rPr>
              <a:t> , or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saturation 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Image data </a:t>
            </a:r>
            <a:r>
              <a:rPr lang="en-US" sz="3200" dirty="0" smtClean="0"/>
              <a:t>presentation</a:t>
            </a:r>
            <a:endParaRPr lang="en-US" sz="1100" dirty="0" smtClean="0"/>
          </a:p>
          <a:p>
            <a:pPr eaLnBrk="1" hangingPunct="1">
              <a:lnSpc>
                <a:spcPct val="80000"/>
              </a:lnSpc>
            </a:pPr>
            <a:endParaRPr lang="en-US" sz="1200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80" y="4457402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380" y="2520607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829" y="4457402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436" y="2520607"/>
            <a:ext cx="1800000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1564" y="1868269"/>
            <a:ext cx="18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&gt;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Tools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&gt; </a:t>
            </a:r>
            <a:endParaRPr lang="en-US" sz="1800" b="0" dirty="0" smtClean="0">
              <a:solidFill>
                <a:prstClr val="black"/>
              </a:solidFill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Scale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Bar]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1860" y="4114800"/>
            <a:ext cx="1752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&gt;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Tools &gt; </a:t>
            </a:r>
            <a:endParaRPr lang="en-US" sz="1800" b="0" dirty="0" smtClean="0">
              <a:solidFill>
                <a:prstClr val="black"/>
              </a:solidFill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 Calibration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Bar]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3332" y="1219200"/>
            <a:ext cx="2914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[Image &gt; Adjust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&gt;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b="0" dirty="0" err="1" smtClean="0">
                <a:solidFill>
                  <a:prstClr val="black"/>
                </a:solidFill>
                <a:latin typeface="Calibri"/>
              </a:rPr>
              <a:t>Brightness&amp;Contrast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]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  [Set] “Propagate to all </a:t>
            </a:r>
            <a:endParaRPr lang="en-US" sz="1800" b="0" dirty="0" smtClean="0">
              <a:solidFill>
                <a:prstClr val="black"/>
              </a:solidFill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               other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open images”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00" y="4505729"/>
            <a:ext cx="180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15" y="2568934"/>
            <a:ext cx="180000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50685" y="5109427"/>
            <a:ext cx="101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Negative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6361" y="3258094"/>
            <a:ext cx="91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Positive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6577" y="838200"/>
            <a:ext cx="39182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Open all files in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“../image-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presentation”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And try to generate below images</a:t>
            </a:r>
            <a:endParaRPr lang="en-US" sz="1800" b="0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3107" y="1897725"/>
            <a:ext cx="1779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[Image &gt; Color &gt; </a:t>
            </a:r>
            <a:br>
              <a:rPr lang="en-US" sz="1800" b="0" dirty="0" smtClean="0">
                <a:solidFill>
                  <a:prstClr val="black"/>
                </a:solidFill>
                <a:latin typeface="Calibri"/>
              </a:rPr>
            </a:b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Merge Channels]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2648129"/>
            <a:ext cx="555321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762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I</a:t>
            </a:r>
            <a:r>
              <a:rPr lang="en-US" sz="2800" dirty="0" smtClean="0"/>
              <a:t>mage format conversion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</a:t>
            </a:r>
            <a:r>
              <a:rPr lang="en-US" sz="1800" dirty="0" smtClean="0">
                <a:solidFill>
                  <a:srgbClr val="000000"/>
                </a:solidFill>
              </a:rPr>
              <a:t>/</a:t>
            </a:r>
            <a:r>
              <a:rPr lang="en-US" sz="1800" dirty="0" smtClean="0">
                <a:solidFill>
                  <a:srgbClr val="000000"/>
                </a:solidFill>
              </a:rPr>
              <a:t>image-format</a:t>
            </a:r>
            <a:r>
              <a:rPr lang="en-US" sz="1800" dirty="0" smtClean="0">
                <a:solidFill>
                  <a:srgbClr val="000000"/>
                </a:solidFill>
              </a:rPr>
              <a:t>-</a:t>
            </a:r>
            <a:r>
              <a:rPr lang="en-US" sz="1800" dirty="0" smtClean="0">
                <a:solidFill>
                  <a:srgbClr val="000000"/>
                </a:solidFill>
              </a:rPr>
              <a:t>conversion/16bit.tif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</a:t>
            </a:r>
            <a:r>
              <a:rPr lang="en-US" sz="1800" b="0" dirty="0" smtClean="0">
                <a:solidFill>
                  <a:srgbClr val="000000"/>
                </a:solidFill>
              </a:rPr>
              <a:t>that it appears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676775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 dirty="0">
              <a:latin typeface="Calibri" pitchFamily="34" charset="0"/>
            </a:endParaRPr>
          </a:p>
          <a:p>
            <a:r>
              <a:rPr lang="en-US" sz="1600" dirty="0" err="1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951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580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200400"/>
            <a:ext cx="12954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200400"/>
            <a:ext cx="12954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29470</TotalTime>
  <Words>4977</Words>
  <Application>Microsoft Macintosh PowerPoint</Application>
  <PresentationFormat>On-screen Show (4:3)</PresentationFormat>
  <Paragraphs>627</Paragraphs>
  <Slides>63</Slides>
  <Notes>16</Notes>
  <HiddenSlides>0</HiddenSlides>
  <MMClips>4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Office Theme</vt:lpstr>
      <vt:lpstr>1_Office Theme</vt:lpstr>
      <vt:lpstr>2_Office Theme</vt:lpstr>
      <vt:lpstr>3_Office Theme</vt:lpstr>
      <vt:lpstr>8_Office Theme</vt:lpstr>
      <vt:lpstr>Basic Image Analysis (using ImageJ/FIJI)</vt:lpstr>
      <vt:lpstr>Why            ?</vt:lpstr>
      <vt:lpstr>Other free, open-source software</vt:lpstr>
      <vt:lpstr>ImageJ/Fiji Installation</vt:lpstr>
      <vt:lpstr>An image is a matrix of numbers</vt:lpstr>
      <vt:lpstr>White-board session on content of microscopy images</vt:lpstr>
      <vt:lpstr>Image data inspection </vt:lpstr>
      <vt:lpstr>Image data presentation </vt:lpstr>
      <vt:lpstr>Image format conversion</vt:lpstr>
      <vt:lpstr>Conversion to 8-bit format</vt:lpstr>
      <vt:lpstr>Measuring signal to noise</vt:lpstr>
      <vt:lpstr>Measure signal to noise</vt:lpstr>
      <vt:lpstr>multi-color and scale-bar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Christian Tischer</cp:lastModifiedBy>
  <cp:revision>950</cp:revision>
  <cp:lastPrinted>2015-09-22T08:14:22Z</cp:lastPrinted>
  <dcterms:created xsi:type="dcterms:W3CDTF">2006-08-16T00:00:00Z</dcterms:created>
  <dcterms:modified xsi:type="dcterms:W3CDTF">2016-10-19T11:14:23Z</dcterms:modified>
</cp:coreProperties>
</file>